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8"/>
  </p:notesMasterIdLst>
  <p:sldIdLst>
    <p:sldId id="257" r:id="rId2"/>
    <p:sldId id="258" r:id="rId3"/>
    <p:sldId id="264" r:id="rId4"/>
    <p:sldId id="263" r:id="rId5"/>
    <p:sldId id="259" r:id="rId6"/>
    <p:sldId id="260" r:id="rId7"/>
    <p:sldId id="261" r:id="rId8"/>
    <p:sldId id="273" r:id="rId9"/>
    <p:sldId id="274" r:id="rId10"/>
    <p:sldId id="266" r:id="rId11"/>
    <p:sldId id="275" r:id="rId12"/>
    <p:sldId id="269" r:id="rId13"/>
    <p:sldId id="277" r:id="rId14"/>
    <p:sldId id="276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2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9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2DEB0-30FD-40EE-BA23-FD70AF708EC8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6B26E-0A2B-4914-8B69-C4A251288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51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6B26E-0A2B-4914-8B69-C4A251288B7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052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1979-9394-228E-54F4-516BA8C3A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E2219-442B-A22E-5194-A7946897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9BB9-83D1-1951-8D12-5C384041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4EB3-7AAE-C964-CD84-675E8989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A154F-A2EE-5323-5A3E-F6CD4A1F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63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2615-763C-6D47-4C57-7F2F573B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9147B-93D5-E0C6-3A71-1BDCB4BCC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04189-8FDF-4EBE-6D10-1B1B5C23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DB774-F27E-3C5D-4F49-4C36ED46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76ADA-6065-9D45-3E48-B992176F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42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B7EFF-3E44-6439-332A-5BAD03B34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F9D56-F333-D6E5-4489-B668AD046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08658-3522-C3B3-5D9F-ADA74926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53CCD-C8ED-DD08-5709-625913CD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DD13-29E0-AD68-2A3E-774FFCDF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28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939A-CFF6-958F-DF36-BAB8AD13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8661A-7DF8-6324-6D7B-E00ECDC2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0F1C1-9A0C-0196-EC47-DD661B34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CB38-788C-AA08-F155-9DEF2119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FC346-61EA-59A3-50E3-3499C764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61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AA68-12C1-17E3-D2ED-90AF5781F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E89C1-6B9E-D4E7-0C7F-B5F8126C5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9C6A3-7861-623E-E95B-385BF046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EA97F-689F-6AD8-0E45-82AE7FAB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50455-6E44-9D4F-7D06-D8F0274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82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656C-86AF-A474-E0B6-A88C1277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4989F-2DCF-C833-8B7B-054EDCC78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A1E50-4221-271D-8A21-E1EA29165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E755-F18F-3F6F-DBE7-A075A9C7C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81B1F-71A5-E598-3929-F6718FC8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A5B32-CE5C-3B08-4177-1503EB41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33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8513-218E-4A24-F448-A76F0A30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F4074-DAAF-BF20-D083-BCE0CB6AE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B3E3B-C53A-8998-8650-894F6DA6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3BF42-990D-9CB0-23CE-F1A0D3D94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C632B-83C6-81CC-A247-08E9C4A5A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214B3-3CAD-0883-EE30-76198E62B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C76B2-A62A-1955-BFAC-59566FDD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3EA931-7204-DD0D-808C-51F92103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53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611C-13E0-C637-B07E-DD6A7E42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2BE49-E46D-7D34-BE93-3C7CAD18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67A43-DDC2-2B62-4537-1D5F9D05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A1907-DE32-FB93-90A2-99B70226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96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E32AD-1F67-EA78-089C-A21F95A1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17EFB-41B9-F04A-96DE-DD533256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EDB88-D10C-114D-57CC-BBA5F494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80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608A-1EB9-6947-EF4B-3AAF9326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63AAF-CDEE-3C74-5B54-029CDA5CF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1A6B3-EBF5-3BF8-BCF2-9AEC1ABEB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F4809-15D8-D1E5-91DE-33BC9A4E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1A33B-283E-F9AB-5573-A9D00BD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067A5-2C29-EBA4-2C55-0111A643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39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0228-7ECC-92DC-42D4-CF81798F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4B718-5FAD-1A72-15DA-E408274B6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73764-5DB0-8B97-6FFB-FF8933A55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6B41D-DB2C-A62D-3357-691E8DFC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9D5AD-2071-0DB7-1792-D60CE21B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D5DB3-5872-29F1-B8EF-AA005346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96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38455">
              <a:srgbClr val="CFDBEF"/>
            </a:gs>
            <a:gs pos="24494">
              <a:srgbClr val="DDE5F4"/>
            </a:gs>
            <a:gs pos="100000">
              <a:srgbClr val="00206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F4E47-7033-04F6-2459-93CDD7B7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AEA8D-7536-2A18-808E-14F7ADCF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0C768-E11B-B0FB-512B-5D06957F3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18B78-71E9-4A5F-925F-F66EB6B8C1E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03F8-4746-1EF9-5E7E-D79EAA9AC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6BEDC-BEAD-EA3C-29BD-8748013E3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748AE-53AF-4157-98E8-1AC95682A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72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5333B9-48C9-0DA1-6F03-B130F9A5C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7" t="28148" r="62551" b="33827"/>
          <a:stretch>
            <a:fillRect/>
          </a:stretch>
        </p:blipFill>
        <p:spPr>
          <a:xfrm>
            <a:off x="0" y="0"/>
            <a:ext cx="1676400" cy="1341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00A80-0FEF-0577-452B-8E281B7869A1}"/>
              </a:ext>
            </a:extLst>
          </p:cNvPr>
          <p:cNvSpPr txBox="1"/>
          <p:nvPr/>
        </p:nvSpPr>
        <p:spPr>
          <a:xfrm>
            <a:off x="533400" y="2453640"/>
            <a:ext cx="113995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EcoPackAI – AI-Powered Sustainable Packaging Recommendation System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3E566-7B23-227F-BF65-AE4018D9C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0"/>
            <a:ext cx="1676401" cy="1046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4BA65-BB0F-F71E-FAA5-4BAB290AC391}"/>
              </a:ext>
            </a:extLst>
          </p:cNvPr>
          <p:cNvSpPr txBox="1"/>
          <p:nvPr/>
        </p:nvSpPr>
        <p:spPr>
          <a:xfrm>
            <a:off x="4544291" y="4282462"/>
            <a:ext cx="271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Karna Apurupa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33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18BA1C-93A1-8638-4538-6CBCC09AF1BD}"/>
              </a:ext>
            </a:extLst>
          </p:cNvPr>
          <p:cNvSpPr txBox="1"/>
          <p:nvPr/>
        </p:nvSpPr>
        <p:spPr>
          <a:xfrm>
            <a:off x="483177" y="418832"/>
            <a:ext cx="9063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&amp; RESULTS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F77C8-F8F1-4C83-23CD-29F221401187}"/>
              </a:ext>
            </a:extLst>
          </p:cNvPr>
          <p:cNvSpPr txBox="1"/>
          <p:nvPr/>
        </p:nvSpPr>
        <p:spPr>
          <a:xfrm>
            <a:off x="483177" y="1173057"/>
            <a:ext cx="8928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for predicting packaging cost as it handles non-linear data and reduces overfitting.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for predicting CO₂ emissions due to its high accuracy with complex features.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divided into training and testing sets for reliable model evaluation.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measured using RMSE, MAE, and R² scores.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5F1FB-E819-17C1-07F3-61B450F29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0"/>
            <a:ext cx="1676401" cy="1046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A44C9-8F7E-2D41-0AE1-F4FFC51E0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8" b="54306"/>
          <a:stretch>
            <a:fillRect/>
          </a:stretch>
        </p:blipFill>
        <p:spPr>
          <a:xfrm>
            <a:off x="618887" y="4374279"/>
            <a:ext cx="5477113" cy="2234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6190E0-2994-BCF9-B949-2B7BD36FA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6" r="33613"/>
          <a:stretch>
            <a:fillRect/>
          </a:stretch>
        </p:blipFill>
        <p:spPr>
          <a:xfrm>
            <a:off x="6364940" y="4374279"/>
            <a:ext cx="5208173" cy="22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3AAEC0-EEDC-DF5E-9FE9-0E2DE821D7CE}"/>
              </a:ext>
            </a:extLst>
          </p:cNvPr>
          <p:cNvSpPr txBox="1"/>
          <p:nvPr/>
        </p:nvSpPr>
        <p:spPr>
          <a:xfrm>
            <a:off x="238991" y="457200"/>
            <a:ext cx="11201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MEASURABLE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OUTCOMES AND POSITIVE IMPACTS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34B58-3EE7-119F-A26F-0BEB7BADD560}"/>
              </a:ext>
            </a:extLst>
          </p:cNvPr>
          <p:cNvSpPr txBox="1"/>
          <p:nvPr/>
        </p:nvSpPr>
        <p:spPr>
          <a:xfrm>
            <a:off x="670560" y="1676400"/>
            <a:ext cx="45821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Measurable Results:</a:t>
            </a:r>
          </a:p>
          <a:p>
            <a:pPr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Top 3 optimized material recommendations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Predicted packaging cost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Estimated CO₂ emissions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Eco Score &amp; Suitability Score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1BC37-A8C0-559B-2D5D-1739D7E59BD9}"/>
              </a:ext>
            </a:extLst>
          </p:cNvPr>
          <p:cNvSpPr txBox="1"/>
          <p:nvPr/>
        </p:nvSpPr>
        <p:spPr>
          <a:xfrm>
            <a:off x="6096000" y="1676400"/>
            <a:ext cx="53238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Positive Outcomes:</a:t>
            </a:r>
          </a:p>
          <a:p>
            <a:pPr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Reduction in packaging cost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Lower carbon footprint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Improved sustainable material selection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Data-driven packaging decisions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0A6CB-79DD-EAEB-E362-CFFE81B86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0"/>
            <a:ext cx="1676401" cy="10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3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FAB39-817D-12DE-F7AE-890DF4E81E86}"/>
              </a:ext>
            </a:extLst>
          </p:cNvPr>
          <p:cNvSpPr txBox="1"/>
          <p:nvPr/>
        </p:nvSpPr>
        <p:spPr>
          <a:xfrm>
            <a:off x="372533" y="450613"/>
            <a:ext cx="1058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DASHBOARD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E30BF-1AD4-546E-009C-1F81BED50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10391"/>
            <a:ext cx="1676401" cy="1046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DC6E1E-21FD-2EDC-B4CE-2D3832703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996752"/>
            <a:ext cx="5452074" cy="441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1986E0-CC0D-E32F-6F22-797EBFD94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95" y="1996752"/>
            <a:ext cx="5322581" cy="44106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3BC682-7216-2838-65B0-CDDAF621925B}"/>
              </a:ext>
            </a:extLst>
          </p:cNvPr>
          <p:cNvSpPr txBox="1"/>
          <p:nvPr/>
        </p:nvSpPr>
        <p:spPr>
          <a:xfrm>
            <a:off x="4464423" y="1183222"/>
            <a:ext cx="5773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PAGE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76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D3343-4730-B8A2-3918-EB4F3FDCF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r="8237"/>
          <a:stretch>
            <a:fillRect/>
          </a:stretch>
        </p:blipFill>
        <p:spPr>
          <a:xfrm>
            <a:off x="1082039" y="1465729"/>
            <a:ext cx="4876799" cy="4993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9ADF6E-8396-EF52-7233-85B86D7B7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1465729"/>
            <a:ext cx="4876800" cy="4993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D54A14-380F-7038-846E-2DB09C7C31B9}"/>
              </a:ext>
            </a:extLst>
          </p:cNvPr>
          <p:cNvSpPr txBox="1"/>
          <p:nvPr/>
        </p:nvSpPr>
        <p:spPr>
          <a:xfrm>
            <a:off x="1082039" y="332154"/>
            <a:ext cx="772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DASHBOARD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7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1392E-9D89-2D29-A1DC-31BEF0AEE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0" y="1844040"/>
            <a:ext cx="5144090" cy="430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F5747-050D-7FB3-4F6A-BF927E937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1844040"/>
            <a:ext cx="4976450" cy="430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46941-EDF1-6505-79F4-5467D5496A1D}"/>
              </a:ext>
            </a:extLst>
          </p:cNvPr>
          <p:cNvSpPr txBox="1"/>
          <p:nvPr/>
        </p:nvSpPr>
        <p:spPr>
          <a:xfrm>
            <a:off x="1004660" y="1366986"/>
            <a:ext cx="49916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DASHBOARD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0FEFC-AD51-991C-8B48-2FEE5BAA2B6F}"/>
              </a:ext>
            </a:extLst>
          </p:cNvPr>
          <p:cNvSpPr txBox="1"/>
          <p:nvPr/>
        </p:nvSpPr>
        <p:spPr>
          <a:xfrm>
            <a:off x="6522720" y="1421235"/>
            <a:ext cx="4861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REPORT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2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8A4A2-5481-4724-2226-CFCF3FAC93A8}"/>
              </a:ext>
            </a:extLst>
          </p:cNvPr>
          <p:cNvSpPr txBox="1"/>
          <p:nvPr/>
        </p:nvSpPr>
        <p:spPr>
          <a:xfrm>
            <a:off x="509155" y="540327"/>
            <a:ext cx="7003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5F740-0A53-7F27-04DC-520F6B35D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0"/>
          <a:stretch>
            <a:fillRect/>
          </a:stretch>
        </p:blipFill>
        <p:spPr>
          <a:xfrm>
            <a:off x="235913" y="1710266"/>
            <a:ext cx="3774978" cy="2590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B19EC-A7E8-A547-BE65-85E40C27C57C}"/>
              </a:ext>
            </a:extLst>
          </p:cNvPr>
          <p:cNvSpPr txBox="1"/>
          <p:nvPr/>
        </p:nvSpPr>
        <p:spPr>
          <a:xfrm>
            <a:off x="235913" y="4792133"/>
            <a:ext cx="3774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Shipping &amp; Logistics Data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 shipping info to optimize cost and CO₂ footprint dynamically.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F4912-1BB7-ABED-DEF4-EE826492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9"/>
          <a:stretch>
            <a:fillRect/>
          </a:stretch>
        </p:blipFill>
        <p:spPr>
          <a:xfrm>
            <a:off x="4208510" y="1710266"/>
            <a:ext cx="3774979" cy="2590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8D7AD6-7967-4066-3E9D-4CDFCC8024CD}"/>
              </a:ext>
            </a:extLst>
          </p:cNvPr>
          <p:cNvSpPr txBox="1"/>
          <p:nvPr/>
        </p:nvSpPr>
        <p:spPr>
          <a:xfrm>
            <a:off x="4208510" y="4792133"/>
            <a:ext cx="3774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Dashboard Analytics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predictive insights and trend analysis for better decision-making.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770C94-3BDD-FEAC-25AF-1C9B6D62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2469" r="6708"/>
          <a:stretch>
            <a:fillRect/>
          </a:stretch>
        </p:blipFill>
        <p:spPr>
          <a:xfrm>
            <a:off x="8181108" y="1701799"/>
            <a:ext cx="3774978" cy="2590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1CEF69-1FFF-C73E-C121-5C7AF35A9017}"/>
              </a:ext>
            </a:extLst>
          </p:cNvPr>
          <p:cNvSpPr txBox="1"/>
          <p:nvPr/>
        </p:nvSpPr>
        <p:spPr>
          <a:xfrm>
            <a:off x="8181108" y="4792133"/>
            <a:ext cx="3774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New Materials &amp; Categories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Expand database with more eco-friendly packaging materials.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47759-7662-6912-864D-CF22FB95A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0"/>
            <a:ext cx="1676401" cy="10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7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B5C6D-5B3E-BF42-5146-E85A240F4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304800"/>
            <a:ext cx="11414760" cy="6187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93560C-CD65-2E58-7689-B218AC477537}"/>
              </a:ext>
            </a:extLst>
          </p:cNvPr>
          <p:cNvSpPr txBox="1"/>
          <p:nvPr/>
        </p:nvSpPr>
        <p:spPr>
          <a:xfrm>
            <a:off x="3398520" y="3215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9A1650-7EC7-1490-407F-2E2D87724101}"/>
              </a:ext>
            </a:extLst>
          </p:cNvPr>
          <p:cNvSpPr/>
          <p:nvPr/>
        </p:nvSpPr>
        <p:spPr>
          <a:xfrm>
            <a:off x="3192780" y="2301240"/>
            <a:ext cx="5806440" cy="18288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4D834C-F51D-8AFC-E9EF-39D024EA0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0"/>
            <a:ext cx="1676401" cy="10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82680A-B247-FD63-D4E0-11F8E293DDC7}"/>
              </a:ext>
            </a:extLst>
          </p:cNvPr>
          <p:cNvSpPr txBox="1"/>
          <p:nvPr/>
        </p:nvSpPr>
        <p:spPr>
          <a:xfrm>
            <a:off x="1088020" y="498241"/>
            <a:ext cx="7708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1FB70-BD6C-C62C-A05D-3CB2B0257C81}"/>
              </a:ext>
            </a:extLst>
          </p:cNvPr>
          <p:cNvSpPr txBox="1"/>
          <p:nvPr/>
        </p:nvSpPr>
        <p:spPr>
          <a:xfrm>
            <a:off x="1088020" y="1632030"/>
            <a:ext cx="9907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packaging in industries and e-commerce depends on non-biodegradable materials.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increased environmental pollution and long-term ecological damage.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packaging costs arise due to inefficient material selection.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 lack intelligent decision-support systems to choose sustainable alternatives.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77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3C23F-A074-F59B-9396-466FB001E79F}"/>
              </a:ext>
            </a:extLst>
          </p:cNvPr>
          <p:cNvSpPr txBox="1"/>
          <p:nvPr/>
        </p:nvSpPr>
        <p:spPr>
          <a:xfrm>
            <a:off x="436879" y="304800"/>
            <a:ext cx="1119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BY MANUAL PACKING MATERIALS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3472B-9F9A-FB45-70D5-9716B691543E}"/>
              </a:ext>
            </a:extLst>
          </p:cNvPr>
          <p:cNvSpPr txBox="1"/>
          <p:nvPr/>
        </p:nvSpPr>
        <p:spPr>
          <a:xfrm rot="10800000" flipH="1" flipV="1">
            <a:off x="855290" y="1735616"/>
            <a:ext cx="3279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materials like plastics are non-biodegradable, harming the environment.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1BFF2-E09A-C52C-F655-F26536C00606}"/>
              </a:ext>
            </a:extLst>
          </p:cNvPr>
          <p:cNvSpPr/>
          <p:nvPr/>
        </p:nvSpPr>
        <p:spPr>
          <a:xfrm>
            <a:off x="855290" y="1266428"/>
            <a:ext cx="658550" cy="36933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BD67E-57E1-9A0C-6856-5FC640E1B183}"/>
              </a:ext>
            </a:extLst>
          </p:cNvPr>
          <p:cNvSpPr txBox="1"/>
          <p:nvPr/>
        </p:nvSpPr>
        <p:spPr>
          <a:xfrm>
            <a:off x="4378960" y="1735615"/>
            <a:ext cx="3279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Constraints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materials often have higher costs than conventional options.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4C0475-CE79-4EB5-7BCE-FF519AB032AB}"/>
              </a:ext>
            </a:extLst>
          </p:cNvPr>
          <p:cNvSpPr/>
          <p:nvPr/>
        </p:nvSpPr>
        <p:spPr>
          <a:xfrm>
            <a:off x="4482410" y="1266428"/>
            <a:ext cx="658550" cy="36933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6DB2E3-30B1-D344-8169-9BB989D72B4B}"/>
              </a:ext>
            </a:extLst>
          </p:cNvPr>
          <p:cNvSpPr/>
          <p:nvPr/>
        </p:nvSpPr>
        <p:spPr>
          <a:xfrm>
            <a:off x="8195890" y="3874317"/>
            <a:ext cx="658550" cy="36933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FB637D-3E44-56AB-9201-290E566E1BCF}"/>
              </a:ext>
            </a:extLst>
          </p:cNvPr>
          <p:cNvSpPr/>
          <p:nvPr/>
        </p:nvSpPr>
        <p:spPr>
          <a:xfrm>
            <a:off x="4482410" y="3874317"/>
            <a:ext cx="658550" cy="36933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92973B-0807-03FD-81BC-D8F15D808679}"/>
              </a:ext>
            </a:extLst>
          </p:cNvPr>
          <p:cNvSpPr/>
          <p:nvPr/>
        </p:nvSpPr>
        <p:spPr>
          <a:xfrm>
            <a:off x="855290" y="3874318"/>
            <a:ext cx="658550" cy="36933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7B90C7-F265-96F2-C8D7-7AEB42BD4843}"/>
              </a:ext>
            </a:extLst>
          </p:cNvPr>
          <p:cNvSpPr/>
          <p:nvPr/>
        </p:nvSpPr>
        <p:spPr>
          <a:xfrm>
            <a:off x="8195890" y="1171732"/>
            <a:ext cx="658550" cy="36933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AEBB9-C8BD-8E32-B559-26A81F0D269E}"/>
              </a:ext>
            </a:extLst>
          </p:cNvPr>
          <p:cNvSpPr txBox="1"/>
          <p:nvPr/>
        </p:nvSpPr>
        <p:spPr>
          <a:xfrm>
            <a:off x="8056883" y="1735615"/>
            <a:ext cx="2854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Fragility &amp; Product Safety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sustainable materials lack strength, risking product damage.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59CBC-B4CE-780B-27BD-C622FBD4EA81}"/>
              </a:ext>
            </a:extLst>
          </p:cNvPr>
          <p:cNvSpPr txBox="1"/>
          <p:nvPr/>
        </p:nvSpPr>
        <p:spPr>
          <a:xfrm>
            <a:off x="855289" y="4447309"/>
            <a:ext cx="3041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Availability &amp; Standardization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availability and lack of standardized specifications hinder adoption.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4BBF0-F176-73CA-8C1A-6010253A0B42}"/>
              </a:ext>
            </a:extLst>
          </p:cNvPr>
          <p:cNvSpPr txBox="1"/>
          <p:nvPr/>
        </p:nvSpPr>
        <p:spPr>
          <a:xfrm>
            <a:off x="4378960" y="4243650"/>
            <a:ext cx="2909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CO₂ &amp; Lifecycle Assessment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CO₂ footprint and lifecycle impact is complex and data-intensive.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B2C01-0EA5-CCF2-F065-7EB5B536B501}"/>
              </a:ext>
            </a:extLst>
          </p:cNvPr>
          <p:cNvSpPr txBox="1"/>
          <p:nvPr/>
        </p:nvSpPr>
        <p:spPr>
          <a:xfrm>
            <a:off x="8016240" y="4353791"/>
            <a:ext cx="2854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Awareness &amp; Preferences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preferences may not always favor sustainable packaging.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13906-9685-686D-E588-30B14569E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0"/>
            <a:ext cx="1676401" cy="10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2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3D89F-4F91-4416-CDAE-5CA5BFAD1AD1}"/>
              </a:ext>
            </a:extLst>
          </p:cNvPr>
          <p:cNvSpPr txBox="1"/>
          <p:nvPr/>
        </p:nvSpPr>
        <p:spPr>
          <a:xfrm>
            <a:off x="375920" y="233680"/>
            <a:ext cx="1144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FEATURES OF ECOPACKAI-AI POWERED SUSTAINABLE PACKAGING RECOMMENDATION SYSTEM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C6BFC-4D72-5D6D-78FC-65472FD66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2113022"/>
            <a:ext cx="3576320" cy="2062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BB462D-0D03-251C-30F9-C614697C3EB1}"/>
              </a:ext>
            </a:extLst>
          </p:cNvPr>
          <p:cNvSpPr txBox="1"/>
          <p:nvPr/>
        </p:nvSpPr>
        <p:spPr>
          <a:xfrm>
            <a:off x="172720" y="4582160"/>
            <a:ext cx="3992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Packaging Recommendations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 receive the top 3 eco-friendly packaging material suggestions tailored to product type, category, fragility, and shipping requirements.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047454-F35C-B1BA-C812-1FE2EFD3B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60" y="2113022"/>
            <a:ext cx="3423920" cy="20624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FC68FA-8BFB-E01C-64F2-52CEC5A2AEFB}"/>
              </a:ext>
            </a:extLst>
          </p:cNvPr>
          <p:cNvSpPr txBox="1"/>
          <p:nvPr/>
        </p:nvSpPr>
        <p:spPr>
          <a:xfrm>
            <a:off x="4236722" y="4480560"/>
            <a:ext cx="378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CO₂ &amp; Cost Prediction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carbon emissions and packaging costs for each material, enabling sustainable and cost-effective decision-making.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5D64D7-2088-0B36-B29B-14CA11470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40" y="2113022"/>
            <a:ext cx="3576320" cy="20624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1B258F-AE15-05B5-BB5A-870D933AB815}"/>
              </a:ext>
            </a:extLst>
          </p:cNvPr>
          <p:cNvSpPr txBox="1"/>
          <p:nvPr/>
        </p:nvSpPr>
        <p:spPr>
          <a:xfrm>
            <a:off x="8168640" y="4378960"/>
            <a:ext cx="3647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Reports &amp; Analytics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PDF/Excel reports with visual charts, showing CO₂, cost comparisons, material suitability, and trends for insights-driven planning.</a:t>
            </a:r>
          </a:p>
        </p:txBody>
      </p:sp>
    </p:spTree>
    <p:extLst>
      <p:ext uri="{BB962C8B-B14F-4D97-AF65-F5344CB8AC3E}">
        <p14:creationId xmlns:p14="http://schemas.microsoft.com/office/powerpoint/2010/main" val="392563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1A3427-2B69-8205-5733-E28F0645DFDF}"/>
              </a:ext>
            </a:extLst>
          </p:cNvPr>
          <p:cNvSpPr txBox="1"/>
          <p:nvPr/>
        </p:nvSpPr>
        <p:spPr>
          <a:xfrm>
            <a:off x="671331" y="462459"/>
            <a:ext cx="700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B7C30-917A-0373-88F9-99A593719DCD}"/>
              </a:ext>
            </a:extLst>
          </p:cNvPr>
          <p:cNvSpPr txBox="1"/>
          <p:nvPr/>
        </p:nvSpPr>
        <p:spPr>
          <a:xfrm>
            <a:off x="262467" y="1108790"/>
            <a:ext cx="1166706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EcoPackAI is an AI-powered full-stack platform that recommends optimal packaging materials based on product attributes.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eco-friendly packaging material data, clean it, and store it in a PostgreSQL database to calculate sustainability metrics like CO₂ impact and cost efficiency.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machine learning models (Random Forest and XGBoost) to predict packaging cost and CO₂ emissions for better material selection.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Flask backend to process user inputs and generate AI-based packaging recommendations.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user-friendly frontend to display top recommended materials with cost and CO₂ comparison.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analytics dashboard, generate PDF/Excel reports, and deploy the EcoPackAI system on cloud platforms like Render or Heroku.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7FDC9-80C2-4441-2C6F-5FD0ABF5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0"/>
            <a:ext cx="1676401" cy="10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939420-C669-608F-EF09-EEA241B469BD}"/>
              </a:ext>
            </a:extLst>
          </p:cNvPr>
          <p:cNvSpPr txBox="1"/>
          <p:nvPr/>
        </p:nvSpPr>
        <p:spPr>
          <a:xfrm>
            <a:off x="648182" y="486137"/>
            <a:ext cx="878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870A51-21CA-6586-3E39-9F9420AFA4ED}"/>
              </a:ext>
            </a:extLst>
          </p:cNvPr>
          <p:cNvSpPr/>
          <p:nvPr/>
        </p:nvSpPr>
        <p:spPr>
          <a:xfrm>
            <a:off x="225711" y="2225232"/>
            <a:ext cx="1842305" cy="1743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  <a:p>
            <a:pPr algn="ctr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D8E1E6-6ECC-4DA4-FE8C-0DA2FEE5BCEB}"/>
              </a:ext>
            </a:extLst>
          </p:cNvPr>
          <p:cNvSpPr/>
          <p:nvPr/>
        </p:nvSpPr>
        <p:spPr>
          <a:xfrm>
            <a:off x="4173633" y="2178932"/>
            <a:ext cx="1842305" cy="17897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BOOTSTRAP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3BA290-3B78-3952-17FD-DEFA7C2DA13D}"/>
              </a:ext>
            </a:extLst>
          </p:cNvPr>
          <p:cNvSpPr/>
          <p:nvPr/>
        </p:nvSpPr>
        <p:spPr>
          <a:xfrm>
            <a:off x="6133618" y="2178933"/>
            <a:ext cx="1842305" cy="17897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FLASK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4695B-EF69-A660-EB0D-582A18991743}"/>
              </a:ext>
            </a:extLst>
          </p:cNvPr>
          <p:cNvSpPr/>
          <p:nvPr/>
        </p:nvSpPr>
        <p:spPr>
          <a:xfrm>
            <a:off x="8093603" y="2178933"/>
            <a:ext cx="1842305" cy="17897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MATPLOTLIB/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4E502B-B3E3-B6AD-BAFF-44C2EE0AD638}"/>
              </a:ext>
            </a:extLst>
          </p:cNvPr>
          <p:cNvSpPr/>
          <p:nvPr/>
        </p:nvSpPr>
        <p:spPr>
          <a:xfrm>
            <a:off x="2180858" y="2225231"/>
            <a:ext cx="1842305" cy="17622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CB8506-7598-2528-C6A7-77FB23F2D82D}"/>
              </a:ext>
            </a:extLst>
          </p:cNvPr>
          <p:cNvSpPr/>
          <p:nvPr/>
        </p:nvSpPr>
        <p:spPr>
          <a:xfrm>
            <a:off x="10048750" y="2167359"/>
            <a:ext cx="1842305" cy="17622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RENDER/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HEROKU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50A8A-FE4E-BC09-9EB5-0CB40B618C18}"/>
              </a:ext>
            </a:extLst>
          </p:cNvPr>
          <p:cNvSpPr txBox="1"/>
          <p:nvPr/>
        </p:nvSpPr>
        <p:spPr>
          <a:xfrm>
            <a:off x="362731" y="4271058"/>
            <a:ext cx="1842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used to store packaging material dataset.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CC78A-71C4-345B-1477-6BA33398287D}"/>
              </a:ext>
            </a:extLst>
          </p:cNvPr>
          <p:cNvSpPr txBox="1"/>
          <p:nvPr/>
        </p:nvSpPr>
        <p:spPr>
          <a:xfrm>
            <a:off x="2180858" y="4271058"/>
            <a:ext cx="1842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Forest, XGBoost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AC8F1-B087-2BF3-F54A-AA25E289364A}"/>
              </a:ext>
            </a:extLst>
          </p:cNvPr>
          <p:cNvSpPr txBox="1"/>
          <p:nvPr/>
        </p:nvSpPr>
        <p:spPr>
          <a:xfrm>
            <a:off x="4200320" y="4271058"/>
            <a:ext cx="1815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design the user interface of the web application.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765CE-E6A7-68A1-2F9A-6F46D0AB94F6}"/>
              </a:ext>
            </a:extLst>
          </p:cNvPr>
          <p:cNvSpPr txBox="1"/>
          <p:nvPr/>
        </p:nvSpPr>
        <p:spPr>
          <a:xfrm>
            <a:off x="6133618" y="4271058"/>
            <a:ext cx="200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framework used to handle user inputs and generate AI recommendations.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F8160-7B4E-9221-DFE0-52BC69C23D87}"/>
              </a:ext>
            </a:extLst>
          </p:cNvPr>
          <p:cNvSpPr txBox="1"/>
          <p:nvPr/>
        </p:nvSpPr>
        <p:spPr>
          <a:xfrm>
            <a:off x="8297333" y="4402667"/>
            <a:ext cx="163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create analytical graphs and dashboard.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23897-4E07-2450-574C-C188283F5C69}"/>
              </a:ext>
            </a:extLst>
          </p:cNvPr>
          <p:cNvSpPr txBox="1"/>
          <p:nvPr/>
        </p:nvSpPr>
        <p:spPr>
          <a:xfrm>
            <a:off x="10193867" y="4402667"/>
            <a:ext cx="1697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platforms used to deploy the application.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FF283-158D-9287-FBD1-BF0D3B223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31173"/>
            <a:ext cx="1676401" cy="10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03FC-B83B-E060-4661-D5F77220E0A0}"/>
              </a:ext>
            </a:extLst>
          </p:cNvPr>
          <p:cNvSpPr txBox="1"/>
          <p:nvPr/>
        </p:nvSpPr>
        <p:spPr>
          <a:xfrm>
            <a:off x="508000" y="491067"/>
            <a:ext cx="978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FLOW DIAGRAM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0DF1C-50D8-3543-79AB-840227993BD5}"/>
              </a:ext>
            </a:extLst>
          </p:cNvPr>
          <p:cNvSpPr txBox="1"/>
          <p:nvPr/>
        </p:nvSpPr>
        <p:spPr>
          <a:xfrm>
            <a:off x="508000" y="1514477"/>
            <a:ext cx="672592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Takes product inputs such as product type, category, fragility, and shipping type through the web application.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Layer (Flask Backend)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Processes user inputs using REST APIs and connects frontend with ML models and database.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Uses trained models to predict packaging cost and CO₂ emissions and rank suitable materials.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Layer (PostgreSQL)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Stores eco-friendly material dataset information.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&amp; Output 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Displays top 3 recommended materials with cost, CO₂ comparison, dashboard insights, and export reports (PDF/Excel).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3C859-5C79-7608-A4D7-53264B12D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4" t="18637" r="38466" b="7169"/>
          <a:stretch>
            <a:fillRect/>
          </a:stretch>
        </p:blipFill>
        <p:spPr>
          <a:xfrm>
            <a:off x="7416800" y="1278670"/>
            <a:ext cx="4643120" cy="5088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992AD-E53B-1D9A-482D-03FB0CBF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10391"/>
            <a:ext cx="1676401" cy="10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5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B93250C-474D-4CE8-36FA-D2CB5182F44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08000" y="1671382"/>
            <a:ext cx="479552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Material strength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 handling capacity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Biodegradability level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Recyclability percentage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Packaging cost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CO₂ emission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BA77E-8B78-FE53-F723-ED38552347BD}"/>
              </a:ext>
            </a:extLst>
          </p:cNvPr>
          <p:cNvSpPr txBox="1"/>
          <p:nvPr/>
        </p:nvSpPr>
        <p:spPr>
          <a:xfrm>
            <a:off x="426719" y="553463"/>
            <a:ext cx="5902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0FC478-331F-52E0-4269-7B87FC9E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0"/>
            <a:ext cx="1676401" cy="1046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5717F-1641-8BF3-9DE1-D25BCCD49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30" t="5225" r="16212" b="5952"/>
          <a:stretch>
            <a:fillRect/>
          </a:stretch>
        </p:blipFill>
        <p:spPr>
          <a:xfrm>
            <a:off x="507998" y="1290664"/>
            <a:ext cx="11176003" cy="47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5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1FDCD-FFA7-97CB-1F6F-A671B91E3EF2}"/>
              </a:ext>
            </a:extLst>
          </p:cNvPr>
          <p:cNvSpPr txBox="1"/>
          <p:nvPr/>
        </p:nvSpPr>
        <p:spPr>
          <a:xfrm>
            <a:off x="345440" y="523371"/>
            <a:ext cx="1004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6E7B445-B842-ECAB-F80B-EC551F1ECB9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45440" y="1481020"/>
            <a:ext cx="93065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 the material dataset by handling missing values and removing inconsistencies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Preprocessed data to improve quality for machine learning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Normalized numerical features such as strength, cost, and CO₂ score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distribution of packaging cost and carbon emissions across materials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Examined material usage trends based on sustainability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4C2C4-63AC-37DA-349B-4494B252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0"/>
            <a:ext cx="1676401" cy="10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6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Words>783</Words>
  <Application>Microsoft Office PowerPoint</Application>
  <PresentationFormat>Widescreen</PresentationFormat>
  <Paragraphs>143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Apurupa Karna</dc:creator>
  <cp:lastModifiedBy>Apurupa Karna</cp:lastModifiedBy>
  <cp:revision>14</cp:revision>
  <dcterms:created xsi:type="dcterms:W3CDTF">2026-02-17T17:31:56Z</dcterms:created>
  <dcterms:modified xsi:type="dcterms:W3CDTF">2026-02-25T17:14:07Z</dcterms:modified>
</cp:coreProperties>
</file>